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71" r:id="rId4"/>
    <p:sldId id="272" r:id="rId5"/>
    <p:sldId id="273" r:id="rId6"/>
    <p:sldId id="274" r:id="rId7"/>
    <p:sldId id="258" r:id="rId8"/>
    <p:sldId id="260" r:id="rId9"/>
    <p:sldId id="268" r:id="rId10"/>
    <p:sldId id="269" r:id="rId11"/>
    <p:sldId id="261" r:id="rId12"/>
    <p:sldId id="276" r:id="rId13"/>
    <p:sldId id="266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淺色樣式 1 - 輔色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淺色樣式 1 - 輔色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淺色樣式 1 - 輔色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 autoAdjust="0"/>
    <p:restoredTop sz="93579" autoAdjust="0"/>
  </p:normalViewPr>
  <p:slideViewPr>
    <p:cSldViewPr>
      <p:cViewPr varScale="1">
        <p:scale>
          <a:sx n="63" d="100"/>
          <a:sy n="63" d="100"/>
        </p:scale>
        <p:origin x="-103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2D0F80-86A5-4107-A439-CEFB70B6B38C}" type="datetimeFigureOut">
              <a:rPr lang="zh-TW" altLang="en-US" smtClean="0"/>
              <a:t>2015/12/10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1B8882-C838-4712-879C-B97AF729800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1B8882-C838-4712-879C-B97AF7298008}" type="slidenum">
              <a:rPr lang="zh-TW" altLang="en-US" smtClean="0"/>
              <a:t>12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圓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75CA-AE63-47E1-AEBB-9A6C3C02A633}" type="datetimeFigureOut">
              <a:rPr lang="zh-TW" altLang="en-US" smtClean="0"/>
              <a:pPr/>
              <a:t>2015/12/10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D4E5E16-8FC3-46C6-B997-599AF91701B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75CA-AE63-47E1-AEBB-9A6C3C02A633}" type="datetimeFigureOut">
              <a:rPr lang="zh-TW" altLang="en-US" smtClean="0"/>
              <a:pPr/>
              <a:t>2015/12/10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5E16-8FC3-46C6-B997-599AF91701B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75CA-AE63-47E1-AEBB-9A6C3C02A633}" type="datetimeFigureOut">
              <a:rPr lang="zh-TW" altLang="en-US" smtClean="0"/>
              <a:pPr/>
              <a:t>2015/12/10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5E16-8FC3-46C6-B997-599AF91701B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75CA-AE63-47E1-AEBB-9A6C3C02A633}" type="datetimeFigureOut">
              <a:rPr lang="zh-TW" altLang="en-US" smtClean="0"/>
              <a:pPr/>
              <a:t>2015/12/10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5E16-8FC3-46C6-B997-599AF91701B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圓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75CA-AE63-47E1-AEBB-9A6C3C02A633}" type="datetimeFigureOut">
              <a:rPr lang="zh-TW" altLang="en-US" smtClean="0"/>
              <a:pPr/>
              <a:t>2015/12/10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D4E5E16-8FC3-46C6-B997-599AF91701B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75CA-AE63-47E1-AEBB-9A6C3C02A633}" type="datetimeFigureOut">
              <a:rPr lang="zh-TW" altLang="en-US" smtClean="0"/>
              <a:pPr/>
              <a:t>2015/12/10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5E16-8FC3-46C6-B997-599AF91701B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75CA-AE63-47E1-AEBB-9A6C3C02A633}" type="datetimeFigureOut">
              <a:rPr lang="zh-TW" altLang="en-US" smtClean="0"/>
              <a:pPr/>
              <a:t>2015/12/10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5E16-8FC3-46C6-B997-599AF91701B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75CA-AE63-47E1-AEBB-9A6C3C02A633}" type="datetimeFigureOut">
              <a:rPr lang="zh-TW" altLang="en-US" smtClean="0"/>
              <a:pPr/>
              <a:t>2015/12/10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5E16-8FC3-46C6-B997-599AF91701B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75CA-AE63-47E1-AEBB-9A6C3C02A633}" type="datetimeFigureOut">
              <a:rPr lang="zh-TW" altLang="en-US" smtClean="0"/>
              <a:pPr/>
              <a:t>2015/12/10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5E16-8FC3-46C6-B997-599AF91701B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圓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75CA-AE63-47E1-AEBB-9A6C3C02A633}" type="datetimeFigureOut">
              <a:rPr lang="zh-TW" altLang="en-US" smtClean="0"/>
              <a:pPr/>
              <a:t>2015/12/10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5E16-8FC3-46C6-B997-599AF91701B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75CA-AE63-47E1-AEBB-9A6C3C02A633}" type="datetimeFigureOut">
              <a:rPr lang="zh-TW" altLang="en-US" smtClean="0"/>
              <a:pPr/>
              <a:t>2015/12/10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D4E5E16-8FC3-46C6-B997-599AF91701B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圓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F9F75CA-AE63-47E1-AEBB-9A6C3C02A633}" type="datetimeFigureOut">
              <a:rPr lang="zh-TW" altLang="en-US" smtClean="0"/>
              <a:pPr/>
              <a:t>2015/12/10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D4E5E16-8FC3-46C6-B997-599AF91701B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143240" y="4071942"/>
            <a:ext cx="6400800" cy="1600200"/>
          </a:xfrm>
        </p:spPr>
        <p:txBody>
          <a:bodyPr/>
          <a:lstStyle/>
          <a:p>
            <a:r>
              <a:rPr lang="zh-TW" altLang="en-US" sz="2800" b="1" dirty="0" smtClean="0">
                <a:solidFill>
                  <a:srgbClr val="002060"/>
                </a:solidFill>
                <a:latin typeface="+mj-ea"/>
                <a:ea typeface="+mj-ea"/>
              </a:rPr>
              <a:t>學生姓名</a:t>
            </a:r>
            <a:r>
              <a:rPr lang="en-US" altLang="zh-TW" sz="2800" b="1" dirty="0" smtClean="0">
                <a:solidFill>
                  <a:srgbClr val="002060"/>
                </a:solidFill>
                <a:latin typeface="+mj-ea"/>
                <a:ea typeface="+mj-ea"/>
              </a:rPr>
              <a:t>:</a:t>
            </a:r>
            <a:r>
              <a:rPr lang="zh-TW" altLang="en-US" sz="2800" b="1" dirty="0" smtClean="0">
                <a:solidFill>
                  <a:srgbClr val="002060"/>
                </a:solidFill>
                <a:latin typeface="+mj-ea"/>
                <a:ea typeface="+mj-ea"/>
              </a:rPr>
              <a:t> 李家萱</a:t>
            </a:r>
            <a:endParaRPr lang="en-US" altLang="zh-TW" sz="2800" b="1" dirty="0" smtClean="0">
              <a:solidFill>
                <a:srgbClr val="002060"/>
              </a:solidFill>
              <a:latin typeface="+mj-ea"/>
              <a:ea typeface="+mj-ea"/>
            </a:endParaRPr>
          </a:p>
          <a:p>
            <a:r>
              <a:rPr lang="zh-TW" altLang="en-US" sz="2800" b="1" dirty="0" smtClean="0">
                <a:solidFill>
                  <a:srgbClr val="002060"/>
                </a:solidFill>
                <a:latin typeface="+mj-ea"/>
                <a:ea typeface="+mj-ea"/>
              </a:rPr>
              <a:t>指導老師</a:t>
            </a:r>
            <a:r>
              <a:rPr lang="en-US" altLang="zh-TW" sz="2800" b="1" dirty="0" smtClean="0">
                <a:solidFill>
                  <a:srgbClr val="002060"/>
                </a:solidFill>
                <a:latin typeface="+mj-ea"/>
                <a:ea typeface="+mj-ea"/>
              </a:rPr>
              <a:t>:</a:t>
            </a:r>
            <a:r>
              <a:rPr lang="zh-TW" altLang="en-US" sz="2800" b="1" dirty="0" smtClean="0">
                <a:solidFill>
                  <a:srgbClr val="002060"/>
                </a:solidFill>
                <a:latin typeface="+mj-ea"/>
                <a:ea typeface="+mj-ea"/>
              </a:rPr>
              <a:t>柳永青</a:t>
            </a:r>
            <a:endParaRPr lang="en-US" altLang="zh-TW" sz="2800" b="1" dirty="0" smtClean="0">
              <a:solidFill>
                <a:srgbClr val="002060"/>
              </a:solidFill>
              <a:latin typeface="+mj-ea"/>
              <a:ea typeface="+mj-ea"/>
            </a:endParaRPr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Effects of safety measures on driver’s speed behavior at pedestrian crossings </a:t>
            </a:r>
            <a:endParaRPr lang="zh-TW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7584" y="0"/>
            <a:ext cx="7772400" cy="1143000"/>
          </a:xfrm>
        </p:spPr>
        <p:txBody>
          <a:bodyPr/>
          <a:lstStyle/>
          <a:p>
            <a:pPr algn="ctr"/>
            <a:r>
              <a:rPr lang="en-US" altLang="zh-TW" dirty="0" smtClean="0"/>
              <a:t>Procedure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568952" cy="500141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step1: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跟駕駛解釋如何使用方向盤、踏板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step2: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熟悉駕駛環境約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5km</a:t>
            </a:r>
          </a:p>
          <a:p>
            <a:pPr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step3: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填寫個人資料、駕駛經驗、平均每年駕駛距離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step4: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開駕駛模擬器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step5: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填寫問卷，噁心、頭暈目眩、疲勞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step6: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填寫問卷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     1.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駕駛察覺是否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影響駕駛績效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   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看的到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行人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願意讓路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、減低速度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 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十字路口的距離，是否更改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速度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低於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30m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20~30m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30~40m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40~50m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、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    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50~60m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、高於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60m</a:t>
            </a:r>
          </a:p>
          <a:p>
            <a:pPr>
              <a:buNone/>
            </a:pP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zh-TW" altLang="en-US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99592" y="-171400"/>
            <a:ext cx="7772400" cy="1143000"/>
          </a:xfrm>
        </p:spPr>
        <p:txBody>
          <a:bodyPr/>
          <a:lstStyle/>
          <a:p>
            <a:pPr algn="ctr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Result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3074" name="Picture 2" descr="C:\Users\Administrator\Desktop\sshot-6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988840"/>
            <a:ext cx="6898366" cy="3168352"/>
          </a:xfrm>
          <a:prstGeom prst="rect">
            <a:avLst/>
          </a:prstGeom>
          <a:noFill/>
        </p:spPr>
      </p:pic>
      <p:sp>
        <p:nvSpPr>
          <p:cNvPr id="6" name="橢圓 5"/>
          <p:cNvSpPr/>
          <p:nvPr/>
        </p:nvSpPr>
        <p:spPr>
          <a:xfrm>
            <a:off x="3851920" y="2060848"/>
            <a:ext cx="792088" cy="792088"/>
          </a:xfrm>
          <a:prstGeom prst="ellipse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4716016" y="5013176"/>
            <a:ext cx="504056" cy="43204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Result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4499992" y="5517232"/>
            <a:ext cx="720080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4098" name="Picture 2" descr="C:\Users\Administrator\Desktop\sshot-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2420888"/>
            <a:ext cx="7123157" cy="3456384"/>
          </a:xfrm>
          <a:prstGeom prst="rect">
            <a:avLst/>
          </a:prstGeom>
          <a:noFill/>
        </p:spPr>
      </p:pic>
      <p:sp>
        <p:nvSpPr>
          <p:cNvPr id="6" name="橢圓 5"/>
          <p:cNvSpPr/>
          <p:nvPr/>
        </p:nvSpPr>
        <p:spPr>
          <a:xfrm>
            <a:off x="4067944" y="2924944"/>
            <a:ext cx="792088" cy="792088"/>
          </a:xfrm>
          <a:prstGeom prst="ellipse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4932040" y="5661248"/>
            <a:ext cx="504056" cy="43204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Conclusion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899592" y="1772816"/>
            <a:ext cx="7772400" cy="4572000"/>
          </a:xfrm>
        </p:spPr>
        <p:txBody>
          <a:bodyPr>
            <a:normAutofit/>
          </a:bodyPr>
          <a:lstStyle/>
          <a:p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路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邊擴展和限制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停車可降低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駕駛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速度。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其中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路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邊擴展讓駕駛更容易注意到行人，觀察駕駛讓路情形，</a:t>
            </a:r>
            <a:r>
              <a:rPr lang="en-US" altLang="zh-TW" sz="3000" dirty="0" smtClean="0">
                <a:latin typeface="標楷體" pitchFamily="65" charset="-120"/>
                <a:ea typeface="標楷體" pitchFamily="65" charset="-120"/>
              </a:rPr>
              <a:t>80%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駕駛願意認路，但仍有</a:t>
            </a:r>
            <a:r>
              <a:rPr lang="en-US" altLang="zh-TW" sz="3000" dirty="0" smtClean="0">
                <a:latin typeface="標楷體" pitchFamily="65" charset="-120"/>
                <a:ea typeface="標楷體" pitchFamily="65" charset="-120"/>
              </a:rPr>
              <a:t>5%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駕駛不讓路。</a:t>
            </a:r>
            <a:endParaRPr lang="en-US" altLang="zh-TW" sz="30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zh-TW" altLang="en-US" i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42910" y="142852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Abstract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57158" y="1500174"/>
            <a:ext cx="8572560" cy="5214974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劇本設定為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兩線道城市道路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，紀錄當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車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停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在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十字路口，行人開始過十字路口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利用側速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分析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駕駛速度行為和遵守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交通規則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的情況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主要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利用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三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種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安全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方法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，為路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邊延伸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路邊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停車限制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、三角型標誌提示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和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基本一般道路，分析此三種方法和行人的情況。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超過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百分之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80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駕駛認為路邊延伸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是有效的，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在過十字路口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能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有適當的速度，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且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駕駛更樂意讓路給行人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一般道路型態</a:t>
            </a:r>
            <a:endParaRPr lang="zh-TW" altLang="en-US" dirty="0"/>
          </a:p>
        </p:txBody>
      </p:sp>
      <p:pic>
        <p:nvPicPr>
          <p:cNvPr id="9" name="內容版面配置區 8" descr="sshot-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2060848"/>
            <a:ext cx="8705657" cy="273630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路邊延伸</a:t>
            </a:r>
            <a:endParaRPr lang="zh-TW" altLang="en-US" dirty="0"/>
          </a:p>
        </p:txBody>
      </p:sp>
      <p:pic>
        <p:nvPicPr>
          <p:cNvPr id="4" name="Picture 2" descr="C:\Users\Administrator\Desktop\sshot-3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700808"/>
            <a:ext cx="8421687" cy="3240360"/>
          </a:xfrm>
          <a:prstGeom prst="rect">
            <a:avLst/>
          </a:prstGeom>
          <a:noFill/>
        </p:spPr>
      </p:pic>
      <p:sp>
        <p:nvSpPr>
          <p:cNvPr id="5" name="橢圓 4"/>
          <p:cNvSpPr/>
          <p:nvPr/>
        </p:nvSpPr>
        <p:spPr>
          <a:xfrm>
            <a:off x="2915816" y="2780928"/>
            <a:ext cx="3600400" cy="2736304"/>
          </a:xfrm>
          <a:prstGeom prst="ellipse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路邊停車</a:t>
            </a:r>
            <a:r>
              <a:rPr lang="zh-TW" altLang="en-US" dirty="0" smtClean="0"/>
              <a:t>限制</a:t>
            </a:r>
            <a:endParaRPr lang="zh-TW" altLang="en-US" dirty="0"/>
          </a:p>
        </p:txBody>
      </p:sp>
      <p:pic>
        <p:nvPicPr>
          <p:cNvPr id="4" name="內容版面配置區 3" descr="sshot-4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988840"/>
            <a:ext cx="8640960" cy="3672408"/>
          </a:xfrm>
        </p:spPr>
      </p:pic>
      <p:sp>
        <p:nvSpPr>
          <p:cNvPr id="6" name="橢圓 5"/>
          <p:cNvSpPr/>
          <p:nvPr/>
        </p:nvSpPr>
        <p:spPr>
          <a:xfrm>
            <a:off x="5004048" y="3717032"/>
            <a:ext cx="2376264" cy="1440160"/>
          </a:xfrm>
          <a:prstGeom prst="ellipse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三角型標誌提示</a:t>
            </a:r>
            <a:endParaRPr lang="zh-TW" altLang="en-US" dirty="0"/>
          </a:p>
        </p:txBody>
      </p:sp>
      <p:pic>
        <p:nvPicPr>
          <p:cNvPr id="4" name="Picture 2" descr="C:\Users\Administrator\Desktop\sshot-5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132856"/>
            <a:ext cx="7772400" cy="3528392"/>
          </a:xfrm>
          <a:prstGeom prst="rect">
            <a:avLst/>
          </a:prstGeom>
          <a:noFill/>
        </p:spPr>
      </p:pic>
      <p:sp>
        <p:nvSpPr>
          <p:cNvPr id="5" name="橢圓 4"/>
          <p:cNvSpPr/>
          <p:nvPr/>
        </p:nvSpPr>
        <p:spPr>
          <a:xfrm>
            <a:off x="2843808" y="3068960"/>
            <a:ext cx="1224136" cy="1944216"/>
          </a:xfrm>
          <a:prstGeom prst="ellipse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7584" y="0"/>
            <a:ext cx="7772400" cy="1143000"/>
          </a:xfrm>
        </p:spPr>
        <p:txBody>
          <a:bodyPr/>
          <a:lstStyle/>
          <a:p>
            <a:pPr algn="ctr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Introduction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899592" y="1484784"/>
            <a:ext cx="7772400" cy="50405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zh-TW" dirty="0" err="1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Hakkert</a:t>
            </a:r>
            <a:r>
              <a:rPr lang="en-US" altLang="zh-TW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(</a:t>
            </a:r>
            <a:r>
              <a:rPr lang="en-US" altLang="zh-TW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2002); Fitzpatrick et</a:t>
            </a:r>
            <a:r>
              <a:rPr lang="zh-TW" altLang="en-US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TW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al.,(2006);</a:t>
            </a:r>
          </a:p>
          <a:p>
            <a:pPr>
              <a:buNone/>
            </a:pPr>
            <a:r>
              <a:rPr lang="en-US" altLang="zh-TW" dirty="0" err="1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Zegeerand</a:t>
            </a:r>
            <a:r>
              <a:rPr lang="zh-TW" altLang="en-US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TW" dirty="0" err="1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Bushell</a:t>
            </a:r>
            <a:r>
              <a:rPr lang="en-US" altLang="zh-TW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,(2012)</a:t>
            </a:r>
            <a:r>
              <a:rPr lang="zh-TW" altLang="en-US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TW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;</a:t>
            </a:r>
            <a:r>
              <a:rPr lang="en-US" altLang="zh-TW" dirty="0" err="1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Pulugurthaetal</a:t>
            </a:r>
            <a:r>
              <a:rPr lang="en-US" altLang="zh-TW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TW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et</a:t>
            </a:r>
            <a:r>
              <a:rPr lang="zh-TW" altLang="en-US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TW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al</a:t>
            </a:r>
            <a:r>
              <a:rPr lang="en-US" altLang="zh-TW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.,(2012). </a:t>
            </a:r>
          </a:p>
          <a:p>
            <a:r>
              <a:rPr lang="en-US" altLang="zh-TW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TW" dirty="0" smtClean="0">
                <a:latin typeface="Calibri" pitchFamily="34" charset="0"/>
                <a:cs typeface="Calibri" pitchFamily="34" charset="0"/>
              </a:rPr>
              <a:t>advanced yield lines to improve the visibility of the crossing </a:t>
            </a:r>
            <a:r>
              <a:rPr lang="en-US" altLang="zh-TW" dirty="0" smtClean="0">
                <a:latin typeface="Calibri" pitchFamily="34" charset="0"/>
                <a:cs typeface="Calibri" pitchFamily="34" charset="0"/>
              </a:rPr>
              <a:t>pedestrians</a:t>
            </a:r>
            <a:r>
              <a:rPr lang="en-US" altLang="zh-TW" dirty="0" smtClean="0">
                <a:latin typeface="Calibri" pitchFamily="34" charset="0"/>
                <a:cs typeface="Calibri" pitchFamily="34" charset="0"/>
              </a:rPr>
              <a:t>; </a:t>
            </a:r>
            <a:endParaRPr lang="en-US" altLang="zh-TW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altLang="zh-TW" dirty="0" smtClean="0">
                <a:latin typeface="Calibri" pitchFamily="34" charset="0"/>
                <a:cs typeface="Calibri" pitchFamily="34" charset="0"/>
              </a:rPr>
              <a:t>removal </a:t>
            </a:r>
            <a:r>
              <a:rPr lang="en-US" altLang="zh-TW" dirty="0" smtClean="0">
                <a:latin typeface="Calibri" pitchFamily="34" charset="0"/>
                <a:cs typeface="Calibri" pitchFamily="34" charset="0"/>
              </a:rPr>
              <a:t>of parking to clear the line of sight to approaching </a:t>
            </a:r>
            <a:r>
              <a:rPr lang="en-US" altLang="zh-TW" dirty="0" smtClean="0">
                <a:latin typeface="Calibri" pitchFamily="34" charset="0"/>
                <a:cs typeface="Calibri" pitchFamily="34" charset="0"/>
              </a:rPr>
              <a:t>vehicles;</a:t>
            </a:r>
          </a:p>
          <a:p>
            <a:r>
              <a:rPr lang="en-US" altLang="zh-TW" dirty="0" smtClean="0">
                <a:latin typeface="Calibri" pitchFamily="34" charset="0"/>
                <a:cs typeface="Calibri" pitchFamily="34" charset="0"/>
              </a:rPr>
              <a:t> installation </a:t>
            </a:r>
            <a:r>
              <a:rPr lang="en-US" altLang="zh-TW" dirty="0" smtClean="0">
                <a:latin typeface="Calibri" pitchFamily="34" charset="0"/>
                <a:cs typeface="Calibri" pitchFamily="34" charset="0"/>
              </a:rPr>
              <a:t>of curb extensions to improve visibility; </a:t>
            </a:r>
            <a:r>
              <a:rPr lang="en-US" altLang="zh-TW" dirty="0" smtClean="0">
                <a:latin typeface="Calibri" pitchFamily="34" charset="0"/>
                <a:cs typeface="Calibri" pitchFamily="34" charset="0"/>
              </a:rPr>
              <a:t>pedestrian</a:t>
            </a:r>
          </a:p>
          <a:p>
            <a:r>
              <a:rPr lang="en-US" altLang="zh-TW" dirty="0" smtClean="0">
                <a:latin typeface="Calibri" pitchFamily="34" charset="0"/>
                <a:cs typeface="Calibri" pitchFamily="34" charset="0"/>
              </a:rPr>
              <a:t>activated </a:t>
            </a:r>
            <a:r>
              <a:rPr lang="en-US" altLang="zh-TW" dirty="0" smtClean="0">
                <a:latin typeface="Calibri" pitchFamily="34" charset="0"/>
                <a:cs typeface="Calibri" pitchFamily="34" charset="0"/>
              </a:rPr>
              <a:t>flashing beacons to warn motorists of </a:t>
            </a:r>
            <a:r>
              <a:rPr lang="en-US" altLang="zh-TW" dirty="0" smtClean="0">
                <a:latin typeface="Calibri" pitchFamily="34" charset="0"/>
                <a:cs typeface="Calibri" pitchFamily="34" charset="0"/>
              </a:rPr>
              <a:t>crossing </a:t>
            </a:r>
            <a:r>
              <a:rPr lang="en-US" altLang="zh-TW" dirty="0" smtClean="0">
                <a:latin typeface="Calibri" pitchFamily="34" charset="0"/>
                <a:cs typeface="Calibri" pitchFamily="34" charset="0"/>
              </a:rPr>
              <a:t>pedestrians; </a:t>
            </a:r>
            <a:endParaRPr lang="en-US" altLang="zh-TW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altLang="zh-TW" dirty="0" smtClean="0">
                <a:latin typeface="Calibri" pitchFamily="34" charset="0"/>
                <a:cs typeface="Calibri" pitchFamily="34" charset="0"/>
              </a:rPr>
              <a:t>in-pavement </a:t>
            </a:r>
            <a:r>
              <a:rPr lang="en-US" altLang="zh-TW" dirty="0" smtClean="0">
                <a:latin typeface="Calibri" pitchFamily="34" charset="0"/>
                <a:cs typeface="Calibri" pitchFamily="34" charset="0"/>
              </a:rPr>
              <a:t>warning lights with advance signing to inform the drivers of the crossing </a:t>
            </a:r>
            <a:endParaRPr lang="zh-TW" altLang="en-US" dirty="0">
              <a:latin typeface="Calibri" pitchFamily="34" charset="0"/>
              <a:ea typeface="標楷體" pitchFamily="65" charset="-12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772400" cy="1143000"/>
          </a:xfrm>
        </p:spPr>
        <p:txBody>
          <a:bodyPr/>
          <a:lstStyle/>
          <a:p>
            <a:pPr algn="ctr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Method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83568" y="1628800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受測者</a:t>
            </a:r>
            <a:endParaRPr lang="en-US" altLang="zh-TW" sz="3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3000" dirty="0" smtClean="0">
                <a:latin typeface="標楷體" pitchFamily="65" charset="-120"/>
                <a:ea typeface="標楷體" pitchFamily="65" charset="-120"/>
              </a:rPr>
              <a:t>42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位駕駛，</a:t>
            </a:r>
            <a:r>
              <a:rPr lang="en-US" altLang="zh-TW" sz="3000" dirty="0" smtClean="0">
                <a:latin typeface="標楷體" pitchFamily="65" charset="-120"/>
                <a:ea typeface="標楷體" pitchFamily="65" charset="-120"/>
              </a:rPr>
              <a:t>24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男</a:t>
            </a:r>
            <a:r>
              <a:rPr lang="en-US" altLang="zh-TW" sz="3000" dirty="0" smtClean="0">
                <a:latin typeface="標楷體" pitchFamily="65" charset="-120"/>
                <a:ea typeface="標楷體" pitchFamily="65" charset="-120"/>
              </a:rPr>
              <a:t>18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女</a:t>
            </a:r>
            <a:endParaRPr lang="en-US" altLang="zh-TW" sz="3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年齡</a:t>
            </a:r>
            <a:r>
              <a:rPr lang="en-US" altLang="zh-TW" sz="3000" dirty="0" smtClean="0">
                <a:latin typeface="標楷體" pitchFamily="65" charset="-120"/>
                <a:ea typeface="標楷體" pitchFamily="65" charset="-120"/>
              </a:rPr>
              <a:t>:23~59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歲</a:t>
            </a:r>
            <a:endParaRPr lang="en-US" altLang="zh-TW" sz="3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駕照取得至少</a:t>
            </a:r>
            <a:r>
              <a:rPr lang="en-US" altLang="zh-TW" sz="3000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年，每年平均在城市開</a:t>
            </a:r>
            <a:r>
              <a:rPr lang="en-US" altLang="zh-TW" sz="3000" dirty="0" smtClean="0">
                <a:latin typeface="標楷體" pitchFamily="65" charset="-120"/>
                <a:ea typeface="標楷體" pitchFamily="65" charset="-120"/>
              </a:rPr>
              <a:t>2500km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3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將</a:t>
            </a:r>
            <a:r>
              <a:rPr lang="en-US" altLang="zh-TW" sz="3000" dirty="0" smtClean="0">
                <a:latin typeface="標楷體" pitchFamily="65" charset="-120"/>
                <a:ea typeface="標楷體" pitchFamily="65" charset="-120"/>
              </a:rPr>
              <a:t>42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受測者分為三組，此三組分別開不同劇本。</a:t>
            </a:r>
            <a:endParaRPr lang="en-US" altLang="zh-TW" sz="3000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0034" y="-142900"/>
            <a:ext cx="8229600" cy="1143000"/>
          </a:xfrm>
        </p:spPr>
        <p:txBody>
          <a:bodyPr/>
          <a:lstStyle/>
          <a:p>
            <a:pPr algn="ctr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Method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11560" y="692696"/>
            <a:ext cx="8229600" cy="4525963"/>
          </a:xfrm>
        </p:spPr>
        <p:txBody>
          <a:bodyPr/>
          <a:lstStyle/>
          <a:p>
            <a:pPr>
              <a:buNone/>
            </a:pP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駕駛模擬器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硬體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輪胎、踏板、變速桿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總共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片螢幕，片和片之間角度為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135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此系統具備引擎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聲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026" name="Picture 2" descr="C:\Users\Administrator\Desktop\sshot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356992"/>
            <a:ext cx="6955651" cy="32065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夏至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1060</TotalTime>
  <Words>436</Words>
  <Application>Microsoft Office PowerPoint</Application>
  <PresentationFormat>如螢幕大小 (4:3)</PresentationFormat>
  <Paragraphs>51</Paragraphs>
  <Slides>13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公正</vt:lpstr>
      <vt:lpstr>Effects of safety measures on driver’s speed behavior at pedestrian crossings </vt:lpstr>
      <vt:lpstr>Abstract</vt:lpstr>
      <vt:lpstr>一般道路型態</vt:lpstr>
      <vt:lpstr>路邊延伸</vt:lpstr>
      <vt:lpstr>路邊停車限制</vt:lpstr>
      <vt:lpstr> 三角型標誌提示</vt:lpstr>
      <vt:lpstr>Introduction</vt:lpstr>
      <vt:lpstr>Method</vt:lpstr>
      <vt:lpstr>Method</vt:lpstr>
      <vt:lpstr>Procedure</vt:lpstr>
      <vt:lpstr>Result</vt:lpstr>
      <vt:lpstr>Result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Administrator</dc:creator>
  <cp:lastModifiedBy>Administrator</cp:lastModifiedBy>
  <cp:revision>32</cp:revision>
  <dcterms:created xsi:type="dcterms:W3CDTF">2015-10-20T08:59:29Z</dcterms:created>
  <dcterms:modified xsi:type="dcterms:W3CDTF">2015-12-10T02:52:04Z</dcterms:modified>
</cp:coreProperties>
</file>